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82" r:id="rId4"/>
    <p:sldId id="281" r:id="rId5"/>
    <p:sldId id="257" r:id="rId6"/>
    <p:sldId id="265" r:id="rId7"/>
    <p:sldId id="258" r:id="rId8"/>
    <p:sldId id="283" r:id="rId9"/>
    <p:sldId id="260" r:id="rId10"/>
    <p:sldId id="259" r:id="rId11"/>
    <p:sldId id="272" r:id="rId12"/>
    <p:sldId id="273" r:id="rId13"/>
    <p:sldId id="263" r:id="rId14"/>
    <p:sldId id="264" r:id="rId15"/>
    <p:sldId id="267" r:id="rId16"/>
    <p:sldId id="276" r:id="rId17"/>
    <p:sldId id="268" r:id="rId18"/>
    <p:sldId id="277" r:id="rId19"/>
    <p:sldId id="269" r:id="rId20"/>
    <p:sldId id="279" r:id="rId21"/>
    <p:sldId id="278" r:id="rId22"/>
    <p:sldId id="270" r:id="rId23"/>
    <p:sldId id="271" r:id="rId24"/>
    <p:sldId id="280" r:id="rId25"/>
    <p:sldId id="274" r:id="rId26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0" autoAdjust="0"/>
    <p:restoredTop sz="94669"/>
  </p:normalViewPr>
  <p:slideViewPr>
    <p:cSldViewPr>
      <p:cViewPr>
        <p:scale>
          <a:sx n="66" d="100"/>
          <a:sy n="66" d="100"/>
        </p:scale>
        <p:origin x="2248" y="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2330-019C-4AB8-94CF-D357570A7381}" type="datetimeFigureOut">
              <a:rPr lang="en-US" smtClean="0"/>
              <a:pPr/>
              <a:t>11/3/16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A650-FFEB-4487-A6BF-B7CC1F271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864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2330-019C-4AB8-94CF-D357570A7381}" type="datetimeFigureOut">
              <a:rPr lang="en-US" smtClean="0"/>
              <a:pPr/>
              <a:t>11/3/16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A650-FFEB-4487-A6BF-B7CC1F271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557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2330-019C-4AB8-94CF-D357570A7381}" type="datetimeFigureOut">
              <a:rPr lang="en-US" smtClean="0"/>
              <a:pPr/>
              <a:t>11/3/16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A650-FFEB-4487-A6BF-B7CC1F271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206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2330-019C-4AB8-94CF-D357570A7381}" type="datetimeFigureOut">
              <a:rPr lang="en-US" smtClean="0"/>
              <a:pPr/>
              <a:t>11/3/16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A650-FFEB-4487-A6BF-B7CC1F271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877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2330-019C-4AB8-94CF-D357570A7381}" type="datetimeFigureOut">
              <a:rPr lang="en-US" smtClean="0"/>
              <a:pPr/>
              <a:t>11/3/16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A650-FFEB-4487-A6BF-B7CC1F271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127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2330-019C-4AB8-94CF-D357570A7381}" type="datetimeFigureOut">
              <a:rPr lang="en-US" smtClean="0"/>
              <a:pPr/>
              <a:t>11/3/16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A650-FFEB-4487-A6BF-B7CC1F271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740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2330-019C-4AB8-94CF-D357570A7381}" type="datetimeFigureOut">
              <a:rPr lang="en-US" smtClean="0"/>
              <a:pPr/>
              <a:t>11/3/16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A650-FFEB-4487-A6BF-B7CC1F271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797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2330-019C-4AB8-94CF-D357570A7381}" type="datetimeFigureOut">
              <a:rPr lang="en-US" smtClean="0"/>
              <a:pPr/>
              <a:t>11/3/16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A650-FFEB-4487-A6BF-B7CC1F271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94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2330-019C-4AB8-94CF-D357570A7381}" type="datetimeFigureOut">
              <a:rPr lang="en-US" smtClean="0"/>
              <a:pPr/>
              <a:t>11/3/16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A650-FFEB-4487-A6BF-B7CC1F271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35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2330-019C-4AB8-94CF-D357570A7381}" type="datetimeFigureOut">
              <a:rPr lang="en-US" smtClean="0"/>
              <a:pPr/>
              <a:t>11/3/16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A650-FFEB-4487-A6BF-B7CC1F271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244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52330-019C-4AB8-94CF-D357570A7381}" type="datetimeFigureOut">
              <a:rPr lang="en-US" smtClean="0"/>
              <a:pPr/>
              <a:t>11/3/16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9A650-FFEB-4487-A6BF-B7CC1F271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5507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52330-019C-4AB8-94CF-D357570A7381}" type="datetimeFigureOut">
              <a:rPr lang="en-US" smtClean="0"/>
              <a:pPr/>
              <a:t>11/3/16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9A650-FFEB-4487-A6BF-B7CC1F271FA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502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wmf"/><Relationship Id="rId3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gif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openxmlformats.org/officeDocument/2006/relationships/image" Target="../media/image20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gif"/><Relationship Id="rId5" Type="http://schemas.openxmlformats.org/officeDocument/2006/relationships/image" Target="../media/image5.jpeg"/><Relationship Id="rId6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100" name="Picture 4" descr="http://schoolweb.dysart.org/TeacherSites/uploads/6646/untitled_3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14" y="0"/>
            <a:ext cx="91367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533400" y="3581400"/>
            <a:ext cx="7772400" cy="1470025"/>
          </a:xfrm>
        </p:spPr>
        <p:txBody>
          <a:bodyPr>
            <a:normAutofit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r>
              <a:rPr lang="en-US" sz="80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>CLASSIFICATION</a:t>
            </a:r>
            <a:endParaRPr lang="en-US" sz="8000" b="1" u="sng" dirty="0"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958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6" t="25992" r="45786" b="10516"/>
          <a:stretch/>
        </p:blipFill>
        <p:spPr bwMode="auto">
          <a:xfrm>
            <a:off x="297542" y="228600"/>
            <a:ext cx="8577943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809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b="1" u="sng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>BINOMIAL</a:t>
            </a:r>
            <a:r>
              <a:rPr lang="en-US" dirty="0" smtClean="0"/>
              <a:t>   </a:t>
            </a:r>
            <a:r>
              <a:rPr lang="en-US" sz="60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>NOMENCATURE</a:t>
            </a:r>
            <a:r>
              <a:rPr lang="en-US" sz="6000" b="1" u="sng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b="1" u="sng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(SCIENTIFIC NAME)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TWO NAMES</a:t>
            </a:r>
            <a:r>
              <a:rPr lang="en-US" sz="3600" b="1" dirty="0" smtClean="0"/>
              <a:t>:</a:t>
            </a:r>
          </a:p>
          <a:p>
            <a:pPr lvl="1"/>
            <a:r>
              <a:rPr lang="en-US" dirty="0" smtClean="0"/>
              <a:t>FIRST NAME: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GENUS</a:t>
            </a:r>
            <a:r>
              <a:rPr lang="en-US" dirty="0" smtClean="0"/>
              <a:t> (CAPITALIZED)</a:t>
            </a:r>
          </a:p>
          <a:p>
            <a:pPr lvl="1"/>
            <a:r>
              <a:rPr lang="en-US" dirty="0" smtClean="0"/>
              <a:t>LAST NAME: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species</a:t>
            </a:r>
            <a:r>
              <a:rPr lang="en-US" dirty="0" smtClean="0"/>
              <a:t> (lowercase)</a:t>
            </a:r>
          </a:p>
          <a:p>
            <a:pPr marL="342900" lvl="1" indent="-342900">
              <a:buNone/>
            </a:pPr>
            <a:endParaRPr lang="en-US" u="sng" dirty="0" smtClean="0"/>
          </a:p>
          <a:p>
            <a:pPr marL="342900" lvl="1" indent="-342900">
              <a:buFont typeface="Arial" pitchFamily="34" charset="0"/>
              <a:buChar char="•"/>
            </a:pPr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WRITTEN IN </a:t>
            </a:r>
            <a:r>
              <a:rPr lang="en-US" sz="3600" b="1" i="1" dirty="0" smtClean="0">
                <a:solidFill>
                  <a:schemeClr val="accent6">
                    <a:lumMod val="75000"/>
                  </a:schemeClr>
                </a:solidFill>
              </a:rPr>
              <a:t>ITALICS</a:t>
            </a:r>
          </a:p>
          <a:p>
            <a:pPr marL="0" indent="0">
              <a:buNone/>
            </a:pPr>
            <a:endParaRPr lang="en-US" u="sng" dirty="0" smtClean="0"/>
          </a:p>
          <a:p>
            <a:pPr lvl="1">
              <a:buNone/>
            </a:pPr>
            <a:r>
              <a:rPr lang="en-US" i="1" dirty="0" smtClean="0"/>
              <a:t>EX: </a:t>
            </a:r>
            <a:r>
              <a:rPr lang="en-US" dirty="0" smtClean="0"/>
              <a:t>GRIZZLY BEAR 		EX: POLAR BEAR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i="1" dirty="0" smtClean="0"/>
              <a:t>Ursus arctos			   Ursus  maritimus</a:t>
            </a:r>
            <a:endParaRPr lang="en-US" dirty="0" smtClean="0"/>
          </a:p>
          <a:p>
            <a:pPr lvl="1" algn="ctr"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dirty="0" smtClean="0"/>
              <a:t>What is it’s genus? It’s species?</a:t>
            </a:r>
          </a:p>
        </p:txBody>
      </p:sp>
      <p:pic>
        <p:nvPicPr>
          <p:cNvPr id="1026" name="Picture 2" descr="http://t1.gstatic.com/images?q=tbn:ANd9GcSP5RAAnYTOvfSZEgtChekWYQCUVpY0X4hNZmt5yz6akM-Fq-oGtQ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191000"/>
            <a:ext cx="1676399" cy="160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3.gstatic.com/images?q=tbn:ANd9GcR6QVPu9ElHKT4cdCIUolusyl3au5USXnxDDTnUvnjhWvI4FtLq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880981"/>
            <a:ext cx="1828801" cy="2215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rot="20274532">
            <a:off x="6553200" y="1896127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chemeClr val="accent6">
                    <a:lumMod val="75000"/>
                  </a:schemeClr>
                </a:solidFill>
              </a:rPr>
              <a:t>¡Hola</a:t>
            </a:r>
            <a:endParaRPr lang="es-ES" b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077200" y="1828800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b="1" dirty="0">
                <a:solidFill>
                  <a:schemeClr val="accent6">
                    <a:lumMod val="75000"/>
                  </a:schemeClr>
                </a:solidFill>
              </a:rPr>
              <a:t>xin chào</a:t>
            </a:r>
            <a:endParaRPr lang="vi-VN" b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8500" y="2743200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Hello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229600" y="3112532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>
                <a:solidFill>
                  <a:schemeClr val="accent6">
                    <a:lumMod val="75000"/>
                  </a:schemeClr>
                </a:solidFill>
              </a:rPr>
              <a:t>Olá</a:t>
            </a:r>
            <a:endParaRPr lang="pt-PT" b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 rot="19896295">
            <a:off x="4953000" y="3481864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 smtClean="0">
                <a:solidFill>
                  <a:schemeClr val="accent6">
                    <a:lumMod val="75000"/>
                  </a:schemeClr>
                </a:solidFill>
              </a:rPr>
              <a:t>urso</a:t>
            </a:r>
            <a:endParaRPr lang="pt-PT" b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0" y="3581400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  <a:t>oso</a:t>
            </a:r>
            <a:endParaRPr lang="es-ES" b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3400" y="3297198"/>
            <a:ext cx="91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vi-VN" b="1" dirty="0" smtClean="0">
                <a:solidFill>
                  <a:schemeClr val="accent6">
                    <a:lumMod val="75000"/>
                  </a:schemeClr>
                </a:solidFill>
              </a:rPr>
              <a:t>gấu bắc</a:t>
            </a:r>
            <a:endParaRPr lang="vi-VN" b="1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 rot="19329063">
            <a:off x="6758327" y="4136992"/>
            <a:ext cx="619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bear</a:t>
            </a:r>
            <a:endParaRPr lang="en-US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41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7" t="40923" r="18371" b="13839"/>
          <a:stretch/>
        </p:blipFill>
        <p:spPr bwMode="auto">
          <a:xfrm>
            <a:off x="304800" y="217714"/>
            <a:ext cx="8610600" cy="6411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968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2" t="19444" r="23251" b="10119"/>
          <a:stretch/>
        </p:blipFill>
        <p:spPr bwMode="auto">
          <a:xfrm>
            <a:off x="1" y="36286"/>
            <a:ext cx="9129486" cy="6821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1" y="0"/>
            <a:ext cx="1371599" cy="198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" y="4114800"/>
            <a:ext cx="1371599" cy="274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486400" y="5638800"/>
            <a:ext cx="36576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" y="1981200"/>
            <a:ext cx="152399" cy="2133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5400000">
            <a:off x="5018312" y="-3882572"/>
            <a:ext cx="235858" cy="798648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rot="5400000">
            <a:off x="3306536" y="4678136"/>
            <a:ext cx="248558" cy="411117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8839200" y="39914"/>
            <a:ext cx="304800" cy="30842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90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MODE OF NUTRITION</a:t>
            </a:r>
            <a:endParaRPr lang="en-US" sz="5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b="1" u="sng" dirty="0" smtClean="0">
                <a:solidFill>
                  <a:schemeClr val="accent6">
                    <a:lumMod val="75000"/>
                  </a:schemeClr>
                </a:solidFill>
              </a:rPr>
              <a:t>HETEROTROPH</a:t>
            </a:r>
            <a:r>
              <a:rPr lang="en-US" sz="5400" b="1" dirty="0" smtClean="0">
                <a:solidFill>
                  <a:schemeClr val="accent6">
                    <a:lumMod val="75000"/>
                  </a:schemeClr>
                </a:solidFill>
              </a:rPr>
              <a:t>- EATS SOMETHING</a:t>
            </a:r>
          </a:p>
          <a:p>
            <a:r>
              <a:rPr lang="en-US" sz="5400" b="1" u="sng" dirty="0" smtClean="0">
                <a:solidFill>
                  <a:srgbClr val="00B050"/>
                </a:solidFill>
              </a:rPr>
              <a:t>AUTOTROPH</a:t>
            </a:r>
            <a:r>
              <a:rPr lang="en-US" sz="5400" b="1" dirty="0" smtClean="0">
                <a:solidFill>
                  <a:srgbClr val="00B050"/>
                </a:solidFill>
              </a:rPr>
              <a:t>- MAKES OWN FOOD (PHOTOSYNTHESIS)</a:t>
            </a:r>
            <a:endParaRPr lang="en-US" sz="5400" b="1" u="sng" dirty="0">
              <a:solidFill>
                <a:srgbClr val="00B050"/>
              </a:solidFill>
            </a:endParaRPr>
          </a:p>
        </p:txBody>
      </p:sp>
      <p:pic>
        <p:nvPicPr>
          <p:cNvPr id="3075" name="Picture 3" descr="C:\Users\Jessica\AppData\Local\Microsoft\Windows\Temporary Internet Files\Content.IE5\X33M1E1F\MC90043798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2650" y="1304924"/>
            <a:ext cx="1558925" cy="1971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Jessica\AppData\Local\Microsoft\Windows\Temporary Internet Files\Content.IE5\RDOOT86S\MP90043728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05400"/>
            <a:ext cx="9144000" cy="174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77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The organisms </a:t>
            </a:r>
            <a:r>
              <a:rPr lang="en-US" i="1" dirty="0"/>
              <a:t>Felis catus </a:t>
            </a:r>
            <a:r>
              <a:rPr lang="en-US" dirty="0"/>
              <a:t>and </a:t>
            </a:r>
            <a:r>
              <a:rPr lang="en-US" i="1" dirty="0"/>
              <a:t>Felis silvestris</a:t>
            </a:r>
          </a:p>
          <a:p>
            <a:pPr marL="0" indent="0" algn="ctr">
              <a:buNone/>
            </a:pPr>
            <a:r>
              <a:rPr lang="en-US" dirty="0"/>
              <a:t>do </a:t>
            </a:r>
            <a:r>
              <a:rPr lang="en-US" b="1" dirty="0"/>
              <a:t>NOT </a:t>
            </a:r>
            <a:r>
              <a:rPr lang="en-US" dirty="0"/>
              <a:t>belong to the same</a:t>
            </a:r>
            <a:r>
              <a:rPr lang="en-US" dirty="0" smtClean="0"/>
              <a:t>—</a:t>
            </a:r>
          </a:p>
          <a:p>
            <a:pPr marL="0" indent="0" algn="ctr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F </a:t>
            </a:r>
            <a:r>
              <a:rPr lang="en-US" dirty="0"/>
              <a:t>class.</a:t>
            </a:r>
          </a:p>
          <a:p>
            <a:pPr marL="457200" lvl="1" indent="0">
              <a:buNone/>
            </a:pPr>
            <a:r>
              <a:rPr lang="en-US" b="1" dirty="0"/>
              <a:t>G </a:t>
            </a:r>
            <a:r>
              <a:rPr lang="en-US" dirty="0"/>
              <a:t>family.</a:t>
            </a:r>
          </a:p>
          <a:p>
            <a:pPr marL="457200" lvl="1" indent="0">
              <a:buNone/>
            </a:pPr>
            <a:r>
              <a:rPr lang="en-US" b="1" dirty="0"/>
              <a:t>H </a:t>
            </a:r>
            <a:r>
              <a:rPr lang="en-US" dirty="0"/>
              <a:t>genus.</a:t>
            </a:r>
          </a:p>
          <a:p>
            <a:pPr marL="457200" lvl="1" indent="0">
              <a:buNone/>
            </a:pPr>
            <a:r>
              <a:rPr lang="en-US" b="1" dirty="0"/>
              <a:t>J </a:t>
            </a:r>
            <a:r>
              <a:rPr lang="en-US" dirty="0"/>
              <a:t>species.</a:t>
            </a:r>
          </a:p>
        </p:txBody>
      </p:sp>
    </p:spTree>
    <p:extLst>
      <p:ext uri="{BB962C8B-B14F-4D97-AF65-F5344CB8AC3E}">
        <p14:creationId xmlns:p14="http://schemas.microsoft.com/office/powerpoint/2010/main" val="354158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The organisms </a:t>
            </a:r>
            <a:r>
              <a:rPr lang="en-US" i="1" dirty="0"/>
              <a:t>Felis catus </a:t>
            </a:r>
            <a:r>
              <a:rPr lang="en-US" dirty="0"/>
              <a:t>and </a:t>
            </a:r>
            <a:r>
              <a:rPr lang="en-US" i="1" dirty="0"/>
              <a:t>Felis silvestris</a:t>
            </a:r>
          </a:p>
          <a:p>
            <a:pPr marL="0" indent="0" algn="ctr">
              <a:buNone/>
            </a:pPr>
            <a:r>
              <a:rPr lang="en-US" dirty="0"/>
              <a:t>do </a:t>
            </a:r>
            <a:r>
              <a:rPr lang="en-US" b="1" dirty="0"/>
              <a:t>NOT </a:t>
            </a:r>
            <a:r>
              <a:rPr lang="en-US" dirty="0"/>
              <a:t>belong to the same</a:t>
            </a:r>
            <a:r>
              <a:rPr lang="en-US" dirty="0" smtClean="0"/>
              <a:t>—</a:t>
            </a:r>
          </a:p>
          <a:p>
            <a:pPr marL="0" indent="0" algn="ctr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F </a:t>
            </a:r>
            <a:r>
              <a:rPr lang="en-US" dirty="0"/>
              <a:t>class.</a:t>
            </a:r>
          </a:p>
          <a:p>
            <a:pPr marL="457200" lvl="1" indent="0">
              <a:buNone/>
            </a:pPr>
            <a:r>
              <a:rPr lang="en-US" b="1" dirty="0"/>
              <a:t>G </a:t>
            </a:r>
            <a:r>
              <a:rPr lang="en-US" dirty="0"/>
              <a:t>family.</a:t>
            </a:r>
          </a:p>
          <a:p>
            <a:pPr marL="457200" lvl="1" indent="0">
              <a:buNone/>
            </a:pPr>
            <a:r>
              <a:rPr lang="en-US" b="1" dirty="0"/>
              <a:t>H </a:t>
            </a:r>
            <a:r>
              <a:rPr lang="en-US" dirty="0"/>
              <a:t>genus.</a:t>
            </a:r>
          </a:p>
          <a:p>
            <a:pPr marL="457200" lvl="1" indent="0">
              <a:buNone/>
            </a:pPr>
            <a:r>
              <a:rPr lang="en-US" b="1" dirty="0"/>
              <a:t>J </a:t>
            </a:r>
            <a:r>
              <a:rPr lang="en-US" dirty="0"/>
              <a:t>species.</a:t>
            </a:r>
          </a:p>
        </p:txBody>
      </p:sp>
      <p:sp>
        <p:nvSpPr>
          <p:cNvPr id="4" name="Donut 3"/>
          <p:cNvSpPr/>
          <p:nvPr/>
        </p:nvSpPr>
        <p:spPr>
          <a:xfrm>
            <a:off x="533400" y="4724400"/>
            <a:ext cx="2286000" cy="91440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191000" y="2057400"/>
            <a:ext cx="10668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705600" y="2057400"/>
            <a:ext cx="14478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590800" y="2667000"/>
            <a:ext cx="10668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58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What factors do the Kingdoms Protista,</a:t>
            </a:r>
          </a:p>
          <a:p>
            <a:pPr marL="0" indent="0" algn="ctr">
              <a:buNone/>
            </a:pPr>
            <a:r>
              <a:rPr lang="en-US" dirty="0"/>
              <a:t>Plantae, Fungi, and Animalia have in</a:t>
            </a:r>
          </a:p>
          <a:p>
            <a:pPr marL="0" indent="0" algn="ctr">
              <a:buNone/>
            </a:pPr>
            <a:r>
              <a:rPr lang="en-US" dirty="0"/>
              <a:t>common?</a:t>
            </a:r>
          </a:p>
          <a:p>
            <a:pPr marL="457200" lvl="1" indent="0">
              <a:buNone/>
            </a:pPr>
            <a:r>
              <a:rPr lang="en-US" b="1" dirty="0"/>
              <a:t>F </a:t>
            </a:r>
            <a:r>
              <a:rPr lang="en-US" dirty="0"/>
              <a:t>They are all eukaryotes.</a:t>
            </a:r>
          </a:p>
          <a:p>
            <a:pPr marL="457200" lvl="1" indent="0">
              <a:buNone/>
            </a:pPr>
            <a:r>
              <a:rPr lang="en-US" b="1" dirty="0"/>
              <a:t>G </a:t>
            </a:r>
            <a:r>
              <a:rPr lang="en-US" dirty="0"/>
              <a:t>They are all photosynthetic organisms.</a:t>
            </a:r>
          </a:p>
          <a:p>
            <a:pPr marL="457200" lvl="1" indent="0">
              <a:buNone/>
            </a:pPr>
            <a:r>
              <a:rPr lang="en-US" b="1" dirty="0"/>
              <a:t>H </a:t>
            </a:r>
            <a:r>
              <a:rPr lang="en-US" dirty="0"/>
              <a:t>They are all multicellular organisms.</a:t>
            </a:r>
          </a:p>
          <a:p>
            <a:pPr marL="457200" lvl="1" indent="0">
              <a:buNone/>
            </a:pPr>
            <a:r>
              <a:rPr lang="en-US" b="1" dirty="0"/>
              <a:t>J </a:t>
            </a:r>
            <a:r>
              <a:rPr lang="en-US" dirty="0"/>
              <a:t>They are all prokaryotes.</a:t>
            </a:r>
          </a:p>
        </p:txBody>
      </p:sp>
    </p:spTree>
    <p:extLst>
      <p:ext uri="{BB962C8B-B14F-4D97-AF65-F5344CB8AC3E}">
        <p14:creationId xmlns:p14="http://schemas.microsoft.com/office/powerpoint/2010/main" val="399268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What factors do the Kingdoms Protista,</a:t>
            </a:r>
          </a:p>
          <a:p>
            <a:pPr marL="0" indent="0" algn="ctr">
              <a:buNone/>
            </a:pPr>
            <a:r>
              <a:rPr lang="en-US" dirty="0"/>
              <a:t>Plantae, Fungi, and Animalia have in</a:t>
            </a:r>
          </a:p>
          <a:p>
            <a:pPr marL="0" indent="0" algn="ctr">
              <a:buNone/>
            </a:pPr>
            <a:r>
              <a:rPr lang="en-US" dirty="0"/>
              <a:t>common?</a:t>
            </a:r>
          </a:p>
          <a:p>
            <a:pPr marL="457200" lvl="1" indent="0">
              <a:buNone/>
            </a:pPr>
            <a:r>
              <a:rPr lang="en-US" b="1" dirty="0"/>
              <a:t>F </a:t>
            </a:r>
            <a:r>
              <a:rPr lang="en-US" dirty="0"/>
              <a:t>They are all eukaryotes.</a:t>
            </a:r>
          </a:p>
          <a:p>
            <a:pPr marL="457200" lvl="1" indent="0">
              <a:buNone/>
            </a:pPr>
            <a:r>
              <a:rPr lang="en-US" b="1" dirty="0"/>
              <a:t>G </a:t>
            </a:r>
            <a:r>
              <a:rPr lang="en-US" dirty="0"/>
              <a:t>They are all photosynthetic organisms.</a:t>
            </a:r>
          </a:p>
          <a:p>
            <a:pPr marL="457200" lvl="1" indent="0">
              <a:buNone/>
            </a:pPr>
            <a:r>
              <a:rPr lang="en-US" b="1" dirty="0"/>
              <a:t>H </a:t>
            </a:r>
            <a:r>
              <a:rPr lang="en-US" dirty="0"/>
              <a:t>They are all multicellular organisms.</a:t>
            </a:r>
          </a:p>
          <a:p>
            <a:pPr marL="457200" lvl="1" indent="0">
              <a:buNone/>
            </a:pPr>
            <a:r>
              <a:rPr lang="en-US" b="1" dirty="0"/>
              <a:t>J </a:t>
            </a:r>
            <a:r>
              <a:rPr lang="en-US" dirty="0"/>
              <a:t>They are all prokaryotes.</a:t>
            </a:r>
          </a:p>
        </p:txBody>
      </p:sp>
      <p:sp>
        <p:nvSpPr>
          <p:cNvPr id="4" name="Donut 3"/>
          <p:cNvSpPr/>
          <p:nvPr/>
        </p:nvSpPr>
        <p:spPr>
          <a:xfrm>
            <a:off x="381000" y="3124200"/>
            <a:ext cx="4953000" cy="91440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477000" y="2057400"/>
            <a:ext cx="12192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600200" y="2667000"/>
            <a:ext cx="12192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971800" y="2667000"/>
            <a:ext cx="12192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800600" y="2667000"/>
            <a:ext cx="14478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68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/>
              <a:t>Scientists discover a new organism. The</a:t>
            </a:r>
          </a:p>
          <a:p>
            <a:pPr marL="0" indent="0" algn="ctr">
              <a:buNone/>
            </a:pPr>
            <a:r>
              <a:rPr lang="en-US" dirty="0"/>
              <a:t>organism is autotrophic, with </a:t>
            </a:r>
            <a:r>
              <a:rPr lang="en-US" dirty="0" smtClean="0"/>
              <a:t>membrane bound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organelles. To which of these</a:t>
            </a:r>
          </a:p>
          <a:p>
            <a:pPr marL="0" indent="0" algn="ctr">
              <a:buNone/>
            </a:pPr>
            <a:r>
              <a:rPr lang="en-US" dirty="0"/>
              <a:t>kingdoms does this organism </a:t>
            </a:r>
            <a:r>
              <a:rPr lang="en-US" b="1" dirty="0"/>
              <a:t>most likely</a:t>
            </a:r>
          </a:p>
          <a:p>
            <a:pPr marL="0" indent="0" algn="ctr">
              <a:buNone/>
            </a:pPr>
            <a:r>
              <a:rPr lang="en-US" dirty="0"/>
              <a:t>belong?</a:t>
            </a:r>
          </a:p>
          <a:p>
            <a:pPr marL="457200" lvl="1" indent="0">
              <a:buNone/>
            </a:pPr>
            <a:r>
              <a:rPr lang="en-US" b="1" dirty="0"/>
              <a:t>F </a:t>
            </a:r>
            <a:r>
              <a:rPr lang="en-US" dirty="0"/>
              <a:t>Archaebacteria</a:t>
            </a:r>
          </a:p>
          <a:p>
            <a:pPr marL="457200" lvl="1" indent="0">
              <a:buNone/>
            </a:pPr>
            <a:r>
              <a:rPr lang="en-US" b="1" dirty="0"/>
              <a:t>G </a:t>
            </a:r>
            <a:r>
              <a:rPr lang="en-US" dirty="0"/>
              <a:t>Eubacteria</a:t>
            </a:r>
          </a:p>
          <a:p>
            <a:pPr marL="457200" lvl="1" indent="0">
              <a:buNone/>
            </a:pPr>
            <a:r>
              <a:rPr lang="en-US" b="1" dirty="0"/>
              <a:t>H </a:t>
            </a:r>
            <a:r>
              <a:rPr lang="en-US" dirty="0"/>
              <a:t>Animalia</a:t>
            </a:r>
          </a:p>
          <a:p>
            <a:pPr marL="457200" lvl="1" indent="0">
              <a:buNone/>
            </a:pPr>
            <a:r>
              <a:rPr lang="en-US" b="1" dirty="0"/>
              <a:t>J </a:t>
            </a:r>
            <a:r>
              <a:rPr lang="en-US" dirty="0"/>
              <a:t>Protista</a:t>
            </a:r>
          </a:p>
        </p:txBody>
      </p:sp>
    </p:spTree>
    <p:extLst>
      <p:ext uri="{BB962C8B-B14F-4D97-AF65-F5344CB8AC3E}">
        <p14:creationId xmlns:p14="http://schemas.microsoft.com/office/powerpoint/2010/main" val="404491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19529"/>
            <a:ext cx="75438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>
            <a:lvl1pPr algn="ctr">
              <a:spcBef>
                <a:spcPct val="0"/>
              </a:spcBef>
              <a:buNone/>
              <a:defRPr sz="8000" b="1" u="sng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CHARACTERISTICS OF LIVING THINGS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2362200"/>
            <a:ext cx="7391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Made up of cells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Reproduce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Genetic Material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Use materials and energy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Respond to environment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Grow and develop</a:t>
            </a:r>
          </a:p>
        </p:txBody>
      </p:sp>
      <p:pic>
        <p:nvPicPr>
          <p:cNvPr id="8194" name="Picture 2" descr="http://t3.gstatic.com/images?q=tbn:ANd9GcR6G8DyzCXnLMEEhrXOLBj2V2YaEUZxJLjpIYhxMYYBC3hngHY4n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67329"/>
            <a:ext cx="1533525" cy="13610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z.about.com/d/biology/1/0/-/2/pbe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4" y="1504345"/>
            <a:ext cx="1900051" cy="1524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cbse.uab.edu/ribbons/help/dna_rgb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189" y="3018139"/>
            <a:ext cx="1540782" cy="1262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youthministry360.com/wp-content/uploads/2010/06/growth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72"/>
          <a:stretch/>
        </p:blipFill>
        <p:spPr bwMode="auto">
          <a:xfrm>
            <a:off x="1" y="6029777"/>
            <a:ext cx="9114970" cy="81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www.zmescience.com/wp-content/uploads/2011/11/runnin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18139"/>
            <a:ext cx="1895325" cy="1262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410200" y="2514601"/>
            <a:ext cx="1066800" cy="400110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5200" y="3048000"/>
            <a:ext cx="2438400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95600" y="3657600"/>
            <a:ext cx="1600200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867400" y="4267200"/>
            <a:ext cx="1600200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95800" y="4876800"/>
            <a:ext cx="3124200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667000" y="5486400"/>
            <a:ext cx="1143000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?</a:t>
            </a:r>
            <a:endParaRPr lang="en-US" sz="32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951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/>
              <a:t>Scientists discover a new organism. The</a:t>
            </a:r>
          </a:p>
          <a:p>
            <a:pPr marL="0" indent="0" algn="ctr">
              <a:buNone/>
            </a:pPr>
            <a:r>
              <a:rPr lang="en-US" dirty="0"/>
              <a:t>organism is autotrophic, with </a:t>
            </a:r>
            <a:r>
              <a:rPr lang="en-US" dirty="0" smtClean="0"/>
              <a:t>membrane bound</a:t>
            </a:r>
            <a:endParaRPr lang="en-US" dirty="0"/>
          </a:p>
          <a:p>
            <a:pPr marL="0" indent="0" algn="ctr">
              <a:buNone/>
            </a:pPr>
            <a:r>
              <a:rPr lang="en-US" dirty="0"/>
              <a:t>organelles. To which of these</a:t>
            </a:r>
          </a:p>
          <a:p>
            <a:pPr marL="0" indent="0" algn="ctr">
              <a:buNone/>
            </a:pPr>
            <a:r>
              <a:rPr lang="en-US" dirty="0"/>
              <a:t>kingdoms does this organism </a:t>
            </a:r>
            <a:r>
              <a:rPr lang="en-US" b="1" dirty="0"/>
              <a:t>most likely</a:t>
            </a:r>
          </a:p>
          <a:p>
            <a:pPr marL="0" indent="0" algn="ctr">
              <a:buNone/>
            </a:pPr>
            <a:r>
              <a:rPr lang="en-US" dirty="0"/>
              <a:t>belong?</a:t>
            </a:r>
          </a:p>
          <a:p>
            <a:pPr marL="457200" lvl="1" indent="0">
              <a:buNone/>
            </a:pPr>
            <a:r>
              <a:rPr lang="en-US" b="1" dirty="0"/>
              <a:t>F </a:t>
            </a:r>
            <a:r>
              <a:rPr lang="en-US" dirty="0"/>
              <a:t>Archaebacteria</a:t>
            </a:r>
          </a:p>
          <a:p>
            <a:pPr marL="457200" lvl="1" indent="0">
              <a:buNone/>
            </a:pPr>
            <a:r>
              <a:rPr lang="en-US" b="1" dirty="0"/>
              <a:t>G </a:t>
            </a:r>
            <a:r>
              <a:rPr lang="en-US" dirty="0"/>
              <a:t>Eubacteria</a:t>
            </a:r>
          </a:p>
          <a:p>
            <a:pPr marL="457200" lvl="1" indent="0">
              <a:buNone/>
            </a:pPr>
            <a:r>
              <a:rPr lang="en-US" b="1" dirty="0"/>
              <a:t>H </a:t>
            </a:r>
            <a:r>
              <a:rPr lang="en-US" dirty="0"/>
              <a:t>Animalia</a:t>
            </a:r>
          </a:p>
          <a:p>
            <a:pPr marL="457200" lvl="1" indent="0">
              <a:buNone/>
            </a:pPr>
            <a:r>
              <a:rPr lang="en-US" b="1" dirty="0"/>
              <a:t>J </a:t>
            </a:r>
            <a:r>
              <a:rPr lang="en-US" dirty="0"/>
              <a:t>Protista</a:t>
            </a:r>
          </a:p>
        </p:txBody>
      </p:sp>
      <p:sp>
        <p:nvSpPr>
          <p:cNvPr id="5" name="Donut 4"/>
          <p:cNvSpPr/>
          <p:nvPr/>
        </p:nvSpPr>
        <p:spPr>
          <a:xfrm>
            <a:off x="533400" y="5181600"/>
            <a:ext cx="2286000" cy="91440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67000" y="2514600"/>
            <a:ext cx="18288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486400" y="2514600"/>
            <a:ext cx="2895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286000" y="3048000"/>
            <a:ext cx="16764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6019800" y="3505200"/>
            <a:ext cx="17526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91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Which Kingdom contains organisms that have</a:t>
            </a:r>
          </a:p>
          <a:p>
            <a:pPr marL="0" indent="0" algn="ctr">
              <a:buNone/>
            </a:pPr>
            <a:r>
              <a:rPr lang="en-US" dirty="0"/>
              <a:t>cell walls of chitin and cannot</a:t>
            </a:r>
          </a:p>
          <a:p>
            <a:pPr marL="0" indent="0" algn="ctr">
              <a:buNone/>
            </a:pPr>
            <a:r>
              <a:rPr lang="en-US" dirty="0"/>
              <a:t>photosynthesize?</a:t>
            </a:r>
          </a:p>
          <a:p>
            <a:pPr marL="457200" lvl="1" indent="0">
              <a:buNone/>
            </a:pPr>
            <a:r>
              <a:rPr lang="en-US" b="1" dirty="0"/>
              <a:t>A </a:t>
            </a:r>
            <a:r>
              <a:rPr lang="en-US" dirty="0"/>
              <a:t>Protista</a:t>
            </a:r>
          </a:p>
          <a:p>
            <a:pPr marL="457200" lvl="1" indent="0">
              <a:buNone/>
            </a:pPr>
            <a:r>
              <a:rPr lang="en-US" b="1" dirty="0"/>
              <a:t>B </a:t>
            </a:r>
            <a:r>
              <a:rPr lang="en-US" dirty="0"/>
              <a:t>Animalia</a:t>
            </a:r>
          </a:p>
          <a:p>
            <a:pPr marL="457200" lvl="1" indent="0">
              <a:buNone/>
            </a:pPr>
            <a:r>
              <a:rPr lang="en-US" b="1" dirty="0"/>
              <a:t>C </a:t>
            </a:r>
            <a:r>
              <a:rPr lang="en-US" dirty="0"/>
              <a:t>Fungi</a:t>
            </a:r>
          </a:p>
          <a:p>
            <a:pPr marL="457200" lvl="1" indent="0">
              <a:buNone/>
            </a:pPr>
            <a:r>
              <a:rPr lang="en-US" b="1" dirty="0"/>
              <a:t>D </a:t>
            </a:r>
            <a:r>
              <a:rPr lang="en-US" dirty="0"/>
              <a:t>Plantae</a:t>
            </a:r>
          </a:p>
        </p:txBody>
      </p:sp>
    </p:spTree>
    <p:extLst>
      <p:ext uri="{BB962C8B-B14F-4D97-AF65-F5344CB8AC3E}">
        <p14:creationId xmlns:p14="http://schemas.microsoft.com/office/powerpoint/2010/main" val="65409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Which Kingdom contains organisms that have</a:t>
            </a:r>
          </a:p>
          <a:p>
            <a:pPr marL="0" indent="0" algn="ctr">
              <a:buNone/>
            </a:pPr>
            <a:r>
              <a:rPr lang="en-US" dirty="0"/>
              <a:t>cell walls of chitin and cannot</a:t>
            </a:r>
          </a:p>
          <a:p>
            <a:pPr marL="0" indent="0" algn="ctr">
              <a:buNone/>
            </a:pPr>
            <a:r>
              <a:rPr lang="en-US" dirty="0"/>
              <a:t>photosynthesize?</a:t>
            </a:r>
          </a:p>
          <a:p>
            <a:pPr marL="457200" lvl="1" indent="0">
              <a:buNone/>
            </a:pPr>
            <a:r>
              <a:rPr lang="en-US" b="1" dirty="0"/>
              <a:t>A </a:t>
            </a:r>
            <a:r>
              <a:rPr lang="en-US" dirty="0"/>
              <a:t>Protista</a:t>
            </a:r>
          </a:p>
          <a:p>
            <a:pPr marL="457200" lvl="1" indent="0">
              <a:buNone/>
            </a:pPr>
            <a:r>
              <a:rPr lang="en-US" b="1" dirty="0"/>
              <a:t>B </a:t>
            </a:r>
            <a:r>
              <a:rPr lang="en-US" dirty="0"/>
              <a:t>Animalia</a:t>
            </a:r>
          </a:p>
          <a:p>
            <a:pPr marL="457200" lvl="1" indent="0">
              <a:buNone/>
            </a:pPr>
            <a:r>
              <a:rPr lang="en-US" b="1" dirty="0"/>
              <a:t>C </a:t>
            </a:r>
            <a:r>
              <a:rPr lang="en-US" dirty="0"/>
              <a:t>Fungi</a:t>
            </a:r>
          </a:p>
          <a:p>
            <a:pPr marL="457200" lvl="1" indent="0">
              <a:buNone/>
            </a:pPr>
            <a:r>
              <a:rPr lang="en-US" b="1" dirty="0"/>
              <a:t>D </a:t>
            </a:r>
            <a:r>
              <a:rPr lang="en-US" dirty="0"/>
              <a:t>Plantae</a:t>
            </a:r>
          </a:p>
        </p:txBody>
      </p:sp>
      <p:sp>
        <p:nvSpPr>
          <p:cNvPr id="4" name="Donut 3"/>
          <p:cNvSpPr/>
          <p:nvPr/>
        </p:nvSpPr>
        <p:spPr>
          <a:xfrm>
            <a:off x="381000" y="4191000"/>
            <a:ext cx="2286000" cy="91440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33600" y="2667000"/>
            <a:ext cx="29718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867400" y="2667000"/>
            <a:ext cx="12192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124200" y="3276600"/>
            <a:ext cx="29718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09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The Kingdom Monera once included which of</a:t>
            </a:r>
          </a:p>
          <a:p>
            <a:pPr marL="0" indent="0" algn="ctr">
              <a:buNone/>
            </a:pPr>
            <a:r>
              <a:rPr lang="en-US" dirty="0"/>
              <a:t>the following kingdoms known today?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A </a:t>
            </a:r>
            <a:r>
              <a:rPr lang="en-US" dirty="0"/>
              <a:t>Protista</a:t>
            </a:r>
          </a:p>
          <a:p>
            <a:pPr marL="0" indent="0">
              <a:buNone/>
            </a:pPr>
            <a:r>
              <a:rPr lang="en-US" b="1" dirty="0"/>
              <a:t>B </a:t>
            </a:r>
            <a:r>
              <a:rPr lang="en-US" dirty="0"/>
              <a:t>Animalia</a:t>
            </a:r>
          </a:p>
          <a:p>
            <a:pPr marL="0" indent="0">
              <a:buNone/>
            </a:pPr>
            <a:r>
              <a:rPr lang="en-US" b="1" dirty="0"/>
              <a:t>C </a:t>
            </a:r>
            <a:r>
              <a:rPr lang="en-US" dirty="0"/>
              <a:t>Archaebacteria</a:t>
            </a:r>
          </a:p>
          <a:p>
            <a:pPr marL="0" indent="0">
              <a:buNone/>
            </a:pPr>
            <a:r>
              <a:rPr lang="en-US" b="1" dirty="0"/>
              <a:t>D </a:t>
            </a:r>
            <a:r>
              <a:rPr lang="en-US" dirty="0"/>
              <a:t>Plantae</a:t>
            </a:r>
          </a:p>
        </p:txBody>
      </p:sp>
    </p:spTree>
    <p:extLst>
      <p:ext uri="{BB962C8B-B14F-4D97-AF65-F5344CB8AC3E}">
        <p14:creationId xmlns:p14="http://schemas.microsoft.com/office/powerpoint/2010/main" val="34551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The Kingdom Monera once included which of</a:t>
            </a:r>
          </a:p>
          <a:p>
            <a:pPr marL="0" indent="0" algn="ctr">
              <a:buNone/>
            </a:pPr>
            <a:r>
              <a:rPr lang="en-US" dirty="0"/>
              <a:t>the following kingdoms known today?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A </a:t>
            </a:r>
            <a:r>
              <a:rPr lang="en-US" dirty="0"/>
              <a:t>Protista</a:t>
            </a:r>
          </a:p>
          <a:p>
            <a:pPr marL="0" indent="0">
              <a:buNone/>
            </a:pPr>
            <a:r>
              <a:rPr lang="en-US" b="1" dirty="0"/>
              <a:t>B </a:t>
            </a:r>
            <a:r>
              <a:rPr lang="en-US" dirty="0"/>
              <a:t>Animalia</a:t>
            </a:r>
          </a:p>
          <a:p>
            <a:pPr marL="0" indent="0">
              <a:buNone/>
            </a:pPr>
            <a:r>
              <a:rPr lang="en-US" b="1" dirty="0"/>
              <a:t>C </a:t>
            </a:r>
            <a:r>
              <a:rPr lang="en-US" dirty="0"/>
              <a:t>Archaebacteria</a:t>
            </a:r>
          </a:p>
          <a:p>
            <a:pPr marL="0" indent="0">
              <a:buNone/>
            </a:pPr>
            <a:r>
              <a:rPr lang="en-US" b="1" dirty="0"/>
              <a:t>D </a:t>
            </a:r>
            <a:r>
              <a:rPr lang="en-US" dirty="0"/>
              <a:t>Plantae</a:t>
            </a:r>
          </a:p>
        </p:txBody>
      </p:sp>
      <p:sp>
        <p:nvSpPr>
          <p:cNvPr id="4" name="Donut 3"/>
          <p:cNvSpPr/>
          <p:nvPr/>
        </p:nvSpPr>
        <p:spPr>
          <a:xfrm>
            <a:off x="228600" y="4343400"/>
            <a:ext cx="3657600" cy="914400"/>
          </a:xfrm>
          <a:prstGeom prst="donu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24200" y="2057400"/>
            <a:ext cx="12192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1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writeawriting.com/wp-content/uploads/2011/05/definition-technical-writing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" y="228600"/>
            <a:ext cx="8686800" cy="6477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81000" y="0"/>
            <a:ext cx="8229600" cy="1143000"/>
          </a:xfrm>
        </p:spPr>
        <p:txBody>
          <a:bodyPr/>
          <a:lstStyle/>
          <a:p>
            <a:r>
              <a:rPr lang="en-US" dirty="0" smtClean="0"/>
              <a:t>In Your Spiral-Classification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Define taxonomy and explain the importance of a standardized taxonomic system to the scientific community (TEKS 8 (A))</a:t>
            </a:r>
            <a:r>
              <a:rPr lang="en-US" b="1" dirty="0" smtClean="0">
                <a:solidFill>
                  <a:srgbClr val="00B050"/>
                </a:solidFill>
              </a:rPr>
              <a:t> [S]</a:t>
            </a:r>
          </a:p>
          <a:p>
            <a:endParaRPr lang="en-US" dirty="0" smtClean="0"/>
          </a:p>
          <a:p>
            <a:r>
              <a:rPr lang="en-US" b="1" dirty="0" smtClean="0"/>
              <a:t>Categorize organisms using a hierarchical classification system based on similarities and differences shared among groups (TEKS 8(B)) </a:t>
            </a:r>
            <a:r>
              <a:rPr lang="en-US" dirty="0" smtClean="0">
                <a:solidFill>
                  <a:srgbClr val="FF0000"/>
                </a:solidFill>
              </a:rPr>
              <a:t>[R]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Using a table, compare characteristics of taxonomic groups, including archaea, bacteria, protists, fungi, plants, and animals (using a table or Venn Diagram) (TEKS 8 C))</a:t>
            </a:r>
            <a:r>
              <a:rPr lang="en-US" b="1" dirty="0" smtClean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[S]</a:t>
            </a:r>
            <a:endParaRPr lang="en-US" dirty="0"/>
          </a:p>
        </p:txBody>
      </p:sp>
      <p:pic>
        <p:nvPicPr>
          <p:cNvPr id="102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228600"/>
            <a:ext cx="12192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19529"/>
            <a:ext cx="75438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>
            <a:lvl1pPr algn="ctr">
              <a:spcBef>
                <a:spcPct val="0"/>
              </a:spcBef>
              <a:buNone/>
              <a:defRPr sz="8000" b="1" u="sng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CHARACTERISTICS OF LIVING THINGS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2362200"/>
            <a:ext cx="7391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Made up of cells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Reproduce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Genetic Material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Use materials and energy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Respond to environment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Grow and develop</a:t>
            </a:r>
          </a:p>
        </p:txBody>
      </p:sp>
      <p:pic>
        <p:nvPicPr>
          <p:cNvPr id="8194" name="Picture 2" descr="http://t3.gstatic.com/images?q=tbn:ANd9GcR6G8DyzCXnLMEEhrXOLBj2V2YaEUZxJLjpIYhxMYYBC3hngHY4n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67329"/>
            <a:ext cx="1533525" cy="13610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z.about.com/d/biology/1/0/-/2/pbe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4" y="1504345"/>
            <a:ext cx="1900051" cy="1524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cbse.uab.edu/ribbons/help/dna_rgb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4189" y="3018139"/>
            <a:ext cx="1540782" cy="1262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youthministry360.com/wp-content/uploads/2010/06/growth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72"/>
          <a:stretch/>
        </p:blipFill>
        <p:spPr bwMode="auto">
          <a:xfrm>
            <a:off x="1" y="6029777"/>
            <a:ext cx="9114970" cy="81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www.zmescience.com/wp-content/uploads/2011/11/runnin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18139"/>
            <a:ext cx="1895325" cy="1262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951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r>
              <a:rPr lang="en-US" sz="59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>VOCABULARY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u="sng" dirty="0" smtClean="0">
                <a:solidFill>
                  <a:srgbClr val="FF0000"/>
                </a:solidFill>
              </a:rPr>
              <a:t>Species</a:t>
            </a:r>
            <a:r>
              <a:rPr lang="en-US" dirty="0" smtClean="0"/>
              <a:t>-smallest group-can reproduce together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Domain-</a:t>
            </a:r>
            <a:r>
              <a:rPr lang="en-US" dirty="0" smtClean="0"/>
              <a:t>largest group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Kingdom-</a:t>
            </a:r>
            <a:r>
              <a:rPr lang="en-US" dirty="0" smtClean="0"/>
              <a:t>below domain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Genus-</a:t>
            </a:r>
            <a:r>
              <a:rPr lang="en-US" dirty="0" smtClean="0"/>
              <a:t>below family, group of species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Phylogeny</a:t>
            </a:r>
            <a:r>
              <a:rPr lang="en-US" dirty="0" smtClean="0"/>
              <a:t>-evolutionary history of organisms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Phylogenic Tree-</a:t>
            </a:r>
            <a:r>
              <a:rPr lang="en-US" dirty="0" smtClean="0"/>
              <a:t>diagram that shows evolutionary links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Embryo</a:t>
            </a:r>
            <a:r>
              <a:rPr lang="en-US" dirty="0" smtClean="0"/>
              <a:t>-baby before it’s born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r>
              <a:rPr lang="en-US" sz="8000" b="1" u="sng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>TAXONOMY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0" lvl="1" indent="0">
              <a:buNone/>
            </a:pPr>
            <a:r>
              <a:rPr lang="en-US" sz="4400" dirty="0" smtClean="0"/>
              <a:t>Identifies </a:t>
            </a:r>
            <a:r>
              <a:rPr lang="en-US" sz="4400" dirty="0"/>
              <a:t>and </a:t>
            </a:r>
            <a:r>
              <a:rPr lang="en-US" sz="4400" dirty="0" smtClean="0"/>
              <a:t>categorize</a:t>
            </a:r>
          </a:p>
          <a:p>
            <a:pPr marL="457200" lvl="1" indent="0">
              <a:buNone/>
            </a:pPr>
            <a:endParaRPr lang="en-US" sz="4400" dirty="0"/>
          </a:p>
          <a:p>
            <a:pPr lvl="2"/>
            <a:r>
              <a:rPr lang="en-US" sz="3600" dirty="0"/>
              <a:t>Useful in identifying-structure and functions of </a:t>
            </a:r>
            <a:r>
              <a:rPr lang="en-US" sz="3600" dirty="0" smtClean="0"/>
              <a:t>parts</a:t>
            </a:r>
          </a:p>
          <a:p>
            <a:pPr marL="914400" lvl="2" indent="0">
              <a:buNone/>
            </a:pPr>
            <a:endParaRPr lang="en-US" sz="3600" dirty="0"/>
          </a:p>
          <a:p>
            <a:pPr lvl="2"/>
            <a:r>
              <a:rPr lang="en-US" sz="3600" dirty="0"/>
              <a:t>Classification, using a systematics approach-</a:t>
            </a:r>
            <a:r>
              <a:rPr lang="en-US" sz="3600" b="1" dirty="0"/>
              <a:t> </a:t>
            </a:r>
            <a:r>
              <a:rPr lang="en-US" sz="3600" b="1" u="sng" dirty="0"/>
              <a:t>morphological similarities</a:t>
            </a:r>
            <a:r>
              <a:rPr lang="en-US" sz="3600" dirty="0"/>
              <a:t>.</a:t>
            </a:r>
          </a:p>
          <a:p>
            <a:endParaRPr lang="en-US" dirty="0"/>
          </a:p>
        </p:txBody>
      </p:sp>
      <p:pic>
        <p:nvPicPr>
          <p:cNvPr id="7170" name="Picture 2" descr="http://roomcandy.files.wordpress.com/2008/08/group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21336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roomcandy.files.wordpress.com/2008/08/group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" y="5541866"/>
            <a:ext cx="1436914" cy="1334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63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IN SHORT, MAKING SENSE OF THE CHAOS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148" name="Picture 4" descr="http://www.awesomeclosets.com/images/b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1524000"/>
            <a:ext cx="8683625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7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r>
              <a:rPr lang="en-US" sz="72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>Morphological Similarities</a:t>
            </a:r>
            <a:endParaRPr lang="en-US" sz="7200" b="1" u="sng" dirty="0"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The Study of similarities in structures and functions</a:t>
            </a:r>
            <a:endParaRPr lang="en-US" dirty="0"/>
          </a:p>
        </p:txBody>
      </p:sp>
      <p:pic>
        <p:nvPicPr>
          <p:cNvPr id="5124" name="Picture 4" descr="http://library.thinkquest.org/28751/media/review/figure/homolog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00400"/>
            <a:ext cx="868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83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r>
              <a:rPr lang="en-US" sz="65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>Vertebrate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s://encrypted-tbn1.gstatic.com/images?q=tbn:ANd9GcTeMN8hPdeOI4vS1lARlF_I5Nbj0IlNDHU8Eb-KI1WW0h9WK02yh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883920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2057400" y="4724400"/>
            <a:ext cx="457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HIERCHY OF LIVING THINGS (7)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i="1" u="sng" dirty="0" smtClean="0"/>
              <a:t>K</a:t>
            </a:r>
            <a:r>
              <a:rPr lang="en-US" sz="2700" i="1" dirty="0" smtClean="0"/>
              <a:t>ING </a:t>
            </a:r>
            <a:r>
              <a:rPr lang="en-US" sz="2700" b="1" i="1" u="sng" dirty="0" smtClean="0"/>
              <a:t>P</a:t>
            </a:r>
            <a:r>
              <a:rPr lang="en-US" sz="2700" i="1" dirty="0" smtClean="0"/>
              <a:t>HILLIP </a:t>
            </a:r>
            <a:r>
              <a:rPr lang="en-US" sz="2700" b="1" i="1" u="sng" dirty="0" smtClean="0"/>
              <a:t>C</a:t>
            </a:r>
            <a:r>
              <a:rPr lang="en-US" sz="2700" i="1" dirty="0" smtClean="0"/>
              <a:t>AME </a:t>
            </a:r>
            <a:r>
              <a:rPr lang="en-US" sz="2700" b="1" i="1" u="sng" dirty="0" smtClean="0"/>
              <a:t>O</a:t>
            </a:r>
            <a:r>
              <a:rPr lang="en-US" sz="2700" i="1" dirty="0" smtClean="0"/>
              <a:t>VER </a:t>
            </a:r>
            <a:r>
              <a:rPr lang="en-US" sz="2700" b="1" i="1" u="sng" dirty="0" smtClean="0"/>
              <a:t>F</a:t>
            </a:r>
            <a:r>
              <a:rPr lang="en-US" sz="2700" i="1" dirty="0" smtClean="0"/>
              <a:t>OR </a:t>
            </a:r>
            <a:r>
              <a:rPr lang="en-US" sz="2700" b="1" i="1" u="sng" dirty="0" smtClean="0"/>
              <a:t>G</a:t>
            </a:r>
            <a:r>
              <a:rPr lang="en-US" sz="2700" i="1" dirty="0" smtClean="0"/>
              <a:t>RANDMA’S </a:t>
            </a:r>
            <a:r>
              <a:rPr lang="en-US" sz="2700" b="1" i="1" u="sng" dirty="0" smtClean="0"/>
              <a:t>S</a:t>
            </a:r>
            <a:r>
              <a:rPr lang="en-US" sz="2700" i="1" dirty="0" smtClean="0"/>
              <a:t>PAGHETTI</a:t>
            </a:r>
            <a:endParaRPr lang="en-US" sz="27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400" b="1" dirty="0" smtClean="0"/>
              <a:t>NOTE: IN A HIERARCHY, THE KING IS AT THE TOP!!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685800" y="1981200"/>
            <a:ext cx="7543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33600" y="19812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/>
              <a:t>K</a:t>
            </a:r>
            <a:r>
              <a:rPr lang="en-US" sz="4000" b="1" dirty="0" smtClean="0"/>
              <a:t>INGDOM (6)</a:t>
            </a:r>
            <a:endParaRPr lang="en-US" sz="4000" b="1" dirty="0"/>
          </a:p>
        </p:txBody>
      </p:sp>
      <p:sp>
        <p:nvSpPr>
          <p:cNvPr id="6" name="Rectangle 5"/>
          <p:cNvSpPr/>
          <p:nvPr/>
        </p:nvSpPr>
        <p:spPr>
          <a:xfrm>
            <a:off x="1066800" y="2667000"/>
            <a:ext cx="67818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33600" y="26670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/>
              <a:t>P</a:t>
            </a:r>
            <a:r>
              <a:rPr lang="en-US" sz="4000" b="1" dirty="0" smtClean="0"/>
              <a:t>HYLUM</a:t>
            </a:r>
            <a:endParaRPr lang="en-US" sz="4000" b="1" dirty="0"/>
          </a:p>
        </p:txBody>
      </p:sp>
      <p:sp>
        <p:nvSpPr>
          <p:cNvPr id="8" name="Rectangle 7"/>
          <p:cNvSpPr/>
          <p:nvPr/>
        </p:nvSpPr>
        <p:spPr>
          <a:xfrm>
            <a:off x="1371600" y="3352800"/>
            <a:ext cx="6096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57400" y="33528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/>
              <a:t>C</a:t>
            </a:r>
            <a:r>
              <a:rPr lang="en-US" sz="4000" b="1" dirty="0" smtClean="0"/>
              <a:t>LASS</a:t>
            </a:r>
            <a:endParaRPr lang="en-US" sz="4000" b="1" dirty="0"/>
          </a:p>
        </p:txBody>
      </p:sp>
      <p:sp>
        <p:nvSpPr>
          <p:cNvPr id="10" name="Rectangle 9"/>
          <p:cNvSpPr/>
          <p:nvPr/>
        </p:nvSpPr>
        <p:spPr>
          <a:xfrm>
            <a:off x="1676400" y="4038600"/>
            <a:ext cx="5334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209800" y="40386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/>
              <a:t>O</a:t>
            </a:r>
            <a:r>
              <a:rPr lang="en-US" sz="4000" b="1" dirty="0" smtClean="0"/>
              <a:t>RDER</a:t>
            </a:r>
            <a:endParaRPr lang="en-US" sz="4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09800" y="47244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/>
              <a:t>F</a:t>
            </a:r>
            <a:r>
              <a:rPr lang="en-US" sz="4000" b="1" dirty="0" smtClean="0"/>
              <a:t>AMILY</a:t>
            </a:r>
            <a:endParaRPr lang="en-US" sz="4000" b="1" dirty="0"/>
          </a:p>
        </p:txBody>
      </p:sp>
      <p:sp>
        <p:nvSpPr>
          <p:cNvPr id="14" name="Rectangle 13"/>
          <p:cNvSpPr/>
          <p:nvPr/>
        </p:nvSpPr>
        <p:spPr>
          <a:xfrm>
            <a:off x="2514600" y="5410200"/>
            <a:ext cx="38862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133600" y="54864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/>
              <a:t>G</a:t>
            </a:r>
            <a:r>
              <a:rPr lang="en-US" sz="4000" b="1" dirty="0" smtClean="0"/>
              <a:t>ENUS</a:t>
            </a:r>
            <a:endParaRPr lang="en-US" sz="4000" b="1" dirty="0"/>
          </a:p>
        </p:txBody>
      </p:sp>
      <p:sp>
        <p:nvSpPr>
          <p:cNvPr id="16" name="Rectangle 15"/>
          <p:cNvSpPr/>
          <p:nvPr/>
        </p:nvSpPr>
        <p:spPr>
          <a:xfrm>
            <a:off x="2743200" y="6096000"/>
            <a:ext cx="3276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81200" y="6150114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/>
              <a:t>S</a:t>
            </a:r>
            <a:r>
              <a:rPr lang="en-US" sz="4000" b="1" dirty="0" smtClean="0"/>
              <a:t>PECIES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560875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1046</TotalTime>
  <Words>582</Words>
  <Application>Microsoft Macintosh PowerPoint</Application>
  <PresentationFormat>On-screen Show (4:3)</PresentationFormat>
  <Paragraphs>151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8" baseType="lpstr">
      <vt:lpstr>Calibri</vt:lpstr>
      <vt:lpstr>Arial</vt:lpstr>
      <vt:lpstr>Office Theme</vt:lpstr>
      <vt:lpstr>CLASSIFICATION</vt:lpstr>
      <vt:lpstr>PowerPoint Presentation</vt:lpstr>
      <vt:lpstr>PowerPoint Presentation</vt:lpstr>
      <vt:lpstr>VOCABULARY </vt:lpstr>
      <vt:lpstr>TAXONOMY</vt:lpstr>
      <vt:lpstr>IN SHORT, MAKING SENSE OF THE CHAOS</vt:lpstr>
      <vt:lpstr>Morphological Similarities</vt:lpstr>
      <vt:lpstr>Vertebrate Development</vt:lpstr>
      <vt:lpstr>HIERCHY OF LIVING THINGS (7) KING PHILLIP CAME OVER FOR GRANDMA’S SPAGHETTI</vt:lpstr>
      <vt:lpstr>PowerPoint Presentation</vt:lpstr>
      <vt:lpstr>BINOMIAL   NOMENCATURE (SCIENTIFIC NAME)</vt:lpstr>
      <vt:lpstr>PowerPoint Presentation</vt:lpstr>
      <vt:lpstr>PowerPoint Presentation</vt:lpstr>
      <vt:lpstr>MODE OF NUTRITION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 Your Spiral-Classification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CLASSIFICATION</dc:title>
  <dc:creator>Jessica</dc:creator>
  <cp:lastModifiedBy>J Crook</cp:lastModifiedBy>
  <cp:revision>52</cp:revision>
  <dcterms:created xsi:type="dcterms:W3CDTF">2012-02-05T20:25:54Z</dcterms:created>
  <dcterms:modified xsi:type="dcterms:W3CDTF">2016-11-03T15:05:47Z</dcterms:modified>
</cp:coreProperties>
</file>